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666206"/>
            <a:ext cx="8760667" cy="1014426"/>
          </a:xfrm>
        </p:spPr>
        <p:txBody>
          <a:bodyPr/>
          <a:lstStyle/>
          <a:p>
            <a:r>
              <a:rPr lang="en-GB" sz="2400" dirty="0" err="1" smtClean="0"/>
              <a:t>Kalk</a:t>
            </a:r>
            <a:r>
              <a:rPr lang="en-GB" sz="2400" dirty="0" smtClean="0"/>
              <a:t> Bay, St James Ratepayers </a:t>
            </a:r>
            <a:r>
              <a:rPr lang="en-GB" sz="2400" dirty="0"/>
              <a:t>AGM 2023</a:t>
            </a:r>
            <a:br>
              <a:rPr lang="en-GB" sz="2400" dirty="0"/>
            </a:br>
            <a:r>
              <a:rPr lang="en-GB" sz="2400" dirty="0"/>
              <a:t>RA and SRA compared</a:t>
            </a:r>
            <a:endParaRPr lang="en-ZA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517327"/>
              </p:ext>
            </p:extLst>
          </p:nvPr>
        </p:nvGraphicFramePr>
        <p:xfrm>
          <a:off x="1155700" y="2603500"/>
          <a:ext cx="8824914" cy="541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457">
                  <a:extLst>
                    <a:ext uri="{9D8B030D-6E8A-4147-A177-3AD203B41FA5}">
                      <a16:colId xmlns:a16="http://schemas.microsoft.com/office/drawing/2014/main" val="3237377810"/>
                    </a:ext>
                  </a:extLst>
                </a:gridCol>
                <a:gridCol w="4412457">
                  <a:extLst>
                    <a:ext uri="{9D8B030D-6E8A-4147-A177-3AD203B41FA5}">
                      <a16:colId xmlns:a16="http://schemas.microsoft.com/office/drawing/2014/main" val="18592216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Ratepayers Association (1973)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SRA NPC (2014)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80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Representative civic association recognised by the City</a:t>
                      </a:r>
                    </a:p>
                    <a:p>
                      <a:r>
                        <a:rPr lang="en-GB" dirty="0" smtClean="0"/>
                        <a:t>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Registered non profit </a:t>
                      </a:r>
                      <a:r>
                        <a:rPr lang="en-GB" dirty="0" smtClean="0"/>
                        <a:t>company</a:t>
                      </a:r>
                    </a:p>
                    <a:p>
                      <a:r>
                        <a:rPr lang="en-GB" dirty="0" smtClean="0"/>
                        <a:t>Partners with the City under Finance Agreement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23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Accounts not audited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Formal accounts audited and checked by City and Auditor General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59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Funds limited by </a:t>
                      </a:r>
                      <a:r>
                        <a:rPr lang="en-GB" smtClean="0"/>
                        <a:t>modest subscription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2023/2024 budget: R2,700,000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717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Membership: any KB or </a:t>
                      </a:r>
                      <a:r>
                        <a:rPr lang="en-GB" dirty="0" err="1" smtClean="0"/>
                        <a:t>StJ</a:t>
                      </a:r>
                      <a:r>
                        <a:rPr lang="en-GB" dirty="0" smtClean="0"/>
                        <a:t> ratepayer or resident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Only ratepayers eligible for membership and voting rights but participation by residents welcome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03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Volunteer unpaid committee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Elected unpaid directors. Full time paid Manager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Contracted service providers (Public safety and cleansing) </a:t>
                      </a:r>
                    </a:p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35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653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598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04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676196"/>
              </p:ext>
            </p:extLst>
          </p:nvPr>
        </p:nvGraphicFramePr>
        <p:xfrm>
          <a:off x="1155700" y="2603500"/>
          <a:ext cx="8824914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457">
                  <a:extLst>
                    <a:ext uri="{9D8B030D-6E8A-4147-A177-3AD203B41FA5}">
                      <a16:colId xmlns:a16="http://schemas.microsoft.com/office/drawing/2014/main" val="861224177"/>
                    </a:ext>
                  </a:extLst>
                </a:gridCol>
                <a:gridCol w="4412457">
                  <a:extLst>
                    <a:ext uri="{9D8B030D-6E8A-4147-A177-3AD203B41FA5}">
                      <a16:colId xmlns:a16="http://schemas.microsoft.com/office/drawing/2014/main" val="1125174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Ratepayers Association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SRA NPC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56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Mandate: ANY issue affecting interests of residents or ratepayers. Specific focus: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Heritage and development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Beaches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Green </a:t>
                      </a:r>
                      <a:r>
                        <a:rPr lang="en-GB" dirty="0" smtClean="0"/>
                        <a:t>spaces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Infrastructure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mtClean="0"/>
                        <a:t>Communication</a:t>
                      </a: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Liaison with City/Councillor</a:t>
                      </a: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Mandate: Formally limited to provision of “top up” public services under Business Plan and Budget approved by SRA members: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 Public Safety (R1,420,000)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Cleansing (R320,000)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Environmental Upgrade (R30,000)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Social Development (R120,00)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Communication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Liaison with Councillor/City</a:t>
                      </a:r>
                      <a:endParaRPr lang="en-ZA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86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Website: kalkbaystjamesratepayers.wordpress.com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Website: kalkbaystjamessra.org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80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16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87902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 smtClean="0"/>
              <a:t>Kalk</a:t>
            </a:r>
            <a:r>
              <a:rPr lang="en-GB" sz="2400" dirty="0" smtClean="0"/>
              <a:t> Bay, St James Ratepayers </a:t>
            </a:r>
            <a:r>
              <a:rPr lang="en-GB" sz="2400" dirty="0"/>
              <a:t>AGM 2023</a:t>
            </a:r>
            <a:br>
              <a:rPr lang="en-GB" sz="2400" dirty="0"/>
            </a:br>
            <a:r>
              <a:rPr lang="en-GB" sz="2400" dirty="0"/>
              <a:t>RA and SRA compared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320912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110</TotalTime>
  <Words>191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Kalk Bay, St James Ratepayers AGM 2023 RA and SRA compared</vt:lpstr>
      <vt:lpstr>Kalk Bay, St James Ratepayers AGM 2023 RA and SRA compared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</cp:revision>
  <dcterms:created xsi:type="dcterms:W3CDTF">2023-07-11T10:33:19Z</dcterms:created>
  <dcterms:modified xsi:type="dcterms:W3CDTF">2023-07-18T07:38:23Z</dcterms:modified>
</cp:coreProperties>
</file>