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1" r:id="rId6"/>
    <p:sldId id="536" r:id="rId7"/>
    <p:sldId id="542" r:id="rId8"/>
    <p:sldId id="541" r:id="rId9"/>
    <p:sldId id="531" r:id="rId10"/>
    <p:sldId id="540" r:id="rId11"/>
    <p:sldId id="539" r:id="rId12"/>
    <p:sldId id="543" r:id="rId13"/>
    <p:sldId id="544" r:id="rId14"/>
    <p:sldId id="545" r:id="rId15"/>
    <p:sldId id="546" r:id="rId16"/>
    <p:sldId id="547" r:id="rId17"/>
    <p:sldId id="538" r:id="rId18"/>
    <p:sldId id="537" r:id="rId19"/>
    <p:sldId id="528" r:id="rId20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C12"/>
    <a:srgbClr val="BACF00"/>
    <a:srgbClr val="898689"/>
    <a:srgbClr val="50280F"/>
    <a:srgbClr val="6F6F6F"/>
    <a:srgbClr val="0098C5"/>
    <a:srgbClr val="FF9900"/>
    <a:srgbClr val="585759"/>
    <a:srgbClr val="50250D"/>
    <a:srgbClr val="50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09" autoAdjust="0"/>
  </p:normalViewPr>
  <p:slideViewPr>
    <p:cSldViewPr snapToGrid="0" snapToObjects="1">
      <p:cViewPr varScale="1">
        <p:scale>
          <a:sx n="88" d="100"/>
          <a:sy n="88" d="100"/>
        </p:scale>
        <p:origin x="1306" y="67"/>
      </p:cViewPr>
      <p:guideLst>
        <p:guide orient="horz" pos="2159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27D1-1A9E-4FFD-9C00-8A581EF70204}" type="datetimeFigureOut">
              <a:rPr lang="en-ZA" smtClean="0"/>
              <a:t>14 Jul 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4D1C-FA3A-45B8-BF97-F8EC71DFDE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60908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1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4401" y="4162568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64" r:id="rId5"/>
    <p:sldLayoutId id="2147483665" r:id="rId6"/>
    <p:sldLayoutId id="2147483657" r:id="rId7"/>
    <p:sldLayoutId id="2147483658" r:id="rId8"/>
    <p:sldLayoutId id="2147483659" r:id="rId9"/>
    <p:sldLayoutId id="2147483652" r:id="rId10"/>
    <p:sldLayoutId id="2147483653" r:id="rId11"/>
    <p:sldLayoutId id="2147483660" r:id="rId12"/>
    <p:sldLayoutId id="2147483663" r:id="rId13"/>
    <p:sldLayoutId id="2147483667" r:id="rId14"/>
    <p:sldLayoutId id="2147483666" r:id="rId15"/>
    <p:sldLayoutId id="214748366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apetown.gov.za/Family%20and%20home/education-and-research-materials/graphics-and-educational-material/environment-and-heritage-education-resourc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itymaps.capetown.gov.za/EGISViewer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MUIZENBERG/ ST JAMES/ KALK BAY</a:t>
            </a:r>
            <a:b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HERITAGE PROTECTION OVERLAY ZONE (HPOZ)</a:t>
            </a:r>
            <a:b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00" b="0" dirty="0" smtClean="0">
                <a:solidFill>
                  <a:schemeClr val="bg1"/>
                </a:solidFill>
                <a:latin typeface="Century Gothic"/>
                <a:cs typeface="Century Gothic"/>
              </a:rPr>
              <a:t>Roles and Responsibilities</a:t>
            </a:r>
            <a:endParaRPr lang="en-US" sz="2400" b="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" y="5147716"/>
            <a:ext cx="2961640" cy="1151749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9030" y="4530328"/>
            <a:ext cx="7086600" cy="1239407"/>
          </a:xfrm>
        </p:spPr>
        <p:txBody>
          <a:bodyPr>
            <a:normAutofit/>
          </a:bodyPr>
          <a:lstStyle/>
          <a:p>
            <a:r>
              <a:rPr lang="en-ZA" dirty="0" smtClean="0"/>
              <a:t>Environmental Management Department </a:t>
            </a:r>
          </a:p>
          <a:p>
            <a:r>
              <a:rPr lang="en-ZA" dirty="0" smtClean="0"/>
              <a:t>Heritage Resources Section</a:t>
            </a:r>
          </a:p>
          <a:p>
            <a:r>
              <a:rPr lang="en-ZA" dirty="0" smtClean="0"/>
              <a:t>Philip Smith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42314" r="3345" b="13375"/>
          <a:stretch/>
        </p:blipFill>
        <p:spPr>
          <a:xfrm>
            <a:off x="1451" y="-30493"/>
            <a:ext cx="9133840" cy="34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5929"/>
            <a:ext cx="8229600" cy="459588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City’s Heritage Inventory – historical surveys and aerial photos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3475"/>
          <a:stretch/>
        </p:blipFill>
        <p:spPr>
          <a:xfrm>
            <a:off x="457200" y="1656867"/>
            <a:ext cx="4091734" cy="3867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5575"/>
          <a:stretch/>
        </p:blipFill>
        <p:spPr>
          <a:xfrm>
            <a:off x="4422401" y="1656868"/>
            <a:ext cx="4264399" cy="38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5929"/>
            <a:ext cx="8229600" cy="459588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/>
              <a:t>Heritage Advice Booklets and </a:t>
            </a:r>
            <a:r>
              <a:rPr lang="en-ZA" dirty="0" smtClean="0"/>
              <a:t>Pamphlets</a:t>
            </a:r>
            <a:endParaRPr lang="en-ZA" dirty="0"/>
          </a:p>
          <a:p>
            <a:pPr marL="0" indent="0">
              <a:buNone/>
            </a:pPr>
            <a:r>
              <a:rPr lang="en-ZA" sz="700" dirty="0">
                <a:hlinkClick r:id="rId2"/>
              </a:rPr>
              <a:t>https://www.capetown.gov.za/Family and home/education-and-research-materials/graphics-and-educational-material/environment-and-heritage-education-resources</a:t>
            </a:r>
            <a:endParaRPr lang="en-ZA" sz="700" dirty="0" smtClean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917083"/>
            <a:ext cx="4305077" cy="386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703" y="1656868"/>
            <a:ext cx="3627120" cy="49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5929"/>
            <a:ext cx="8229600" cy="459588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/>
              <a:t>Guidelines for work in </a:t>
            </a:r>
            <a:r>
              <a:rPr lang="en-ZA" dirty="0" err="1"/>
              <a:t>Kalk</a:t>
            </a:r>
            <a:r>
              <a:rPr lang="en-ZA" dirty="0"/>
              <a:t> Bay and St James Heritage Area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05" y="1493520"/>
            <a:ext cx="2175783" cy="4640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671"/>
          <a:stretch/>
        </p:blipFill>
        <p:spPr>
          <a:xfrm>
            <a:off x="3819167" y="1492694"/>
            <a:ext cx="4325512" cy="47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5929"/>
            <a:ext cx="8229600" cy="459588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/>
              <a:t>Advice from local conservation body</a:t>
            </a:r>
          </a:p>
          <a:p>
            <a:r>
              <a:rPr lang="en-ZA" dirty="0"/>
              <a:t>Advice from City E&amp;HM Branch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14476" r="2830" b="30794"/>
          <a:stretch/>
        </p:blipFill>
        <p:spPr>
          <a:xfrm>
            <a:off x="0" y="2569573"/>
            <a:ext cx="9144000" cy="42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Roles and Responsibilities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6795"/>
            <a:ext cx="8229600" cy="4595888"/>
          </a:xfrm>
        </p:spPr>
        <p:txBody>
          <a:bodyPr numCol="2"/>
          <a:lstStyle/>
          <a:p>
            <a:pPr marL="0" indent="0">
              <a:buNone/>
            </a:pPr>
            <a:r>
              <a:rPr lang="en-ZA" b="1" dirty="0" smtClean="0"/>
              <a:t>Owners</a:t>
            </a:r>
          </a:p>
          <a:p>
            <a:r>
              <a:rPr lang="en-ZA" dirty="0" smtClean="0"/>
              <a:t>To be aware of applicable heritage protections</a:t>
            </a:r>
          </a:p>
          <a:p>
            <a:r>
              <a:rPr lang="en-ZA" dirty="0" smtClean="0"/>
              <a:t>To not contravene these laws</a:t>
            </a:r>
          </a:p>
          <a:p>
            <a:r>
              <a:rPr lang="en-ZA" dirty="0" smtClean="0"/>
              <a:t>Maintain their heritage resources</a:t>
            </a: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b="1" dirty="0" smtClean="0"/>
              <a:t>Architects</a:t>
            </a:r>
          </a:p>
          <a:p>
            <a:r>
              <a:rPr lang="en-ZA" dirty="0"/>
              <a:t>To be aware of applicable heritage protections</a:t>
            </a:r>
          </a:p>
          <a:p>
            <a:r>
              <a:rPr lang="en-ZA" dirty="0" smtClean="0"/>
              <a:t>To take into account the heritage design guidelines that exist when designing alterations in the HPOZ</a:t>
            </a:r>
          </a:p>
          <a:p>
            <a:r>
              <a:rPr lang="en-ZA" dirty="0" smtClean="0"/>
              <a:t>To consult with local conservation body and E&amp;HM early in the design process</a:t>
            </a:r>
          </a:p>
          <a:p>
            <a:r>
              <a:rPr lang="en-ZA" dirty="0" smtClean="0"/>
              <a:t>Compile adequate applications</a:t>
            </a:r>
            <a:endParaRPr lang="en-ZA" dirty="0"/>
          </a:p>
          <a:p>
            <a:pPr marL="0" indent="0">
              <a:buNone/>
            </a:pPr>
            <a:r>
              <a:rPr lang="en-ZA" b="1" dirty="0" smtClean="0"/>
              <a:t>City</a:t>
            </a:r>
          </a:p>
          <a:p>
            <a:r>
              <a:rPr lang="en-ZA" dirty="0" smtClean="0"/>
              <a:t>To ensure negative impacts to heritage resources are prevented, minimised or mitigated</a:t>
            </a:r>
          </a:p>
          <a:p>
            <a:r>
              <a:rPr lang="en-ZA" dirty="0" smtClean="0"/>
              <a:t>To be accessible and available for consultation</a:t>
            </a:r>
          </a:p>
          <a:p>
            <a:r>
              <a:rPr lang="en-ZA" dirty="0" smtClean="0"/>
              <a:t>To be consistent and timeous </a:t>
            </a:r>
          </a:p>
          <a:p>
            <a:r>
              <a:rPr lang="en-ZA" dirty="0" smtClean="0"/>
              <a:t>To ensure compliance</a:t>
            </a:r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57349" y="1132114"/>
            <a:ext cx="799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Century Gothic" panose="020B0502020202020204" pitchFamily="34" charset="0"/>
              </a:rPr>
              <a:t>Shared responsibility to conserve the significance and character of the area and for new work to make a positive contribution to this historical character.</a:t>
            </a:r>
            <a:endParaRPr lang="en-ZA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Heritage application </a:t>
            </a:r>
            <a:r>
              <a:rPr lang="en-ZA" dirty="0"/>
              <a:t>process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3506"/>
            <a:ext cx="4384995" cy="4595813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759005" y="1780223"/>
            <a:ext cx="3927795" cy="344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 smtClean="0"/>
          </a:p>
          <a:p>
            <a:r>
              <a:rPr lang="en-ZA" dirty="0" smtClean="0"/>
              <a:t>Discuss proposals with E&amp;HM – sketch plans / early consultation is welcomed and encouraged</a:t>
            </a:r>
          </a:p>
          <a:p>
            <a:r>
              <a:rPr lang="en-ZA" dirty="0" smtClean="0"/>
              <a:t>We often meet on site with architect &amp; conservation body to discuss proposals and resolve issues before a formal application is submitted to City</a:t>
            </a:r>
          </a:p>
          <a:p>
            <a:r>
              <a:rPr lang="en-ZA" dirty="0" smtClean="0"/>
              <a:t>This makes the formal application process much simpler and smoother</a:t>
            </a:r>
          </a:p>
          <a:p>
            <a:pPr marL="0" indent="0">
              <a:buFont typeface="Arial"/>
              <a:buNone/>
            </a:pPr>
            <a:endParaRPr lang="en-ZA" dirty="0" smtClean="0"/>
          </a:p>
          <a:p>
            <a:pPr marL="0" indent="0">
              <a:buFont typeface="Arial"/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93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0" y="5133848"/>
            <a:ext cx="78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ZA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queries</a:t>
            </a:r>
            <a:r>
              <a:rPr lang="en-ZA" sz="18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contact </a:t>
            </a:r>
            <a:r>
              <a:rPr lang="en-ZA" sz="18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Philip Smith</a:t>
            </a:r>
          </a:p>
          <a:p>
            <a:pPr algn="ctr"/>
            <a:r>
              <a:rPr lang="en-Z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Philip.Smith</a:t>
            </a:r>
            <a:r>
              <a:rPr lang="en-ZA" sz="18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@capetown.gov.za / 021 444 1444</a:t>
            </a:r>
            <a:endParaRPr lang="en-ZA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074213"/>
          </a:xfrm>
        </p:spPr>
        <p:txBody>
          <a:bodyPr/>
          <a:lstStyle/>
          <a:p>
            <a:pPr algn="ctr"/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sz="1800" dirty="0" smtClean="0"/>
              <a:t>Introduction and where we fit in (HWC vs City)</a:t>
            </a:r>
          </a:p>
          <a:p>
            <a:r>
              <a:rPr lang="en-ZA" sz="1800" dirty="0" smtClean="0"/>
              <a:t>Heritage Protections – NHRA vs HPOZ</a:t>
            </a:r>
          </a:p>
          <a:p>
            <a:r>
              <a:rPr lang="en-ZA" sz="1800" dirty="0" smtClean="0"/>
              <a:t>Extent of HPOZ</a:t>
            </a:r>
          </a:p>
          <a:p>
            <a:r>
              <a:rPr lang="en-ZA" sz="1800" dirty="0" smtClean="0"/>
              <a:t>HPOZ triggers and exemptions</a:t>
            </a:r>
          </a:p>
          <a:p>
            <a:r>
              <a:rPr lang="en-ZA" sz="1800" dirty="0" smtClean="0"/>
              <a:t>Available Resources</a:t>
            </a:r>
          </a:p>
          <a:p>
            <a:r>
              <a:rPr lang="en-ZA" sz="1800" dirty="0" smtClean="0"/>
              <a:t>Roles and Responsibilities</a:t>
            </a:r>
          </a:p>
          <a:p>
            <a:r>
              <a:rPr lang="en-ZA" sz="1800" dirty="0"/>
              <a:t>Application process</a:t>
            </a:r>
            <a:endParaRPr lang="en-Z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178" r="3296" b="2780"/>
          <a:stretch/>
        </p:blipFill>
        <p:spPr>
          <a:xfrm>
            <a:off x="5660570" y="2282990"/>
            <a:ext cx="3483429" cy="45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2649"/>
            <a:ext cx="5612674" cy="4609536"/>
          </a:xfrm>
        </p:spPr>
        <p:txBody>
          <a:bodyPr numCol="1">
            <a:normAutofit/>
          </a:bodyPr>
          <a:lstStyle/>
          <a:p>
            <a:r>
              <a:rPr lang="en-ZA" b="1" dirty="0" smtClean="0"/>
              <a:t>National </a:t>
            </a:r>
            <a:r>
              <a:rPr lang="en-ZA" b="1" dirty="0" smtClean="0"/>
              <a:t>Heritage Authority</a:t>
            </a:r>
          </a:p>
          <a:p>
            <a:pPr marL="0" indent="0">
              <a:buNone/>
            </a:pPr>
            <a:r>
              <a:rPr lang="en-ZA" dirty="0" smtClean="0"/>
              <a:t>South </a:t>
            </a:r>
            <a:r>
              <a:rPr lang="en-ZA" dirty="0" smtClean="0"/>
              <a:t>African Heritage Resources Agency – SAHRA</a:t>
            </a:r>
          </a:p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Provincial Heritage Authority</a:t>
            </a:r>
          </a:p>
          <a:p>
            <a:pPr marL="0" indent="0">
              <a:buNone/>
            </a:pPr>
            <a:r>
              <a:rPr lang="en-ZA" dirty="0" smtClean="0"/>
              <a:t>Heritage </a:t>
            </a:r>
            <a:r>
              <a:rPr lang="en-ZA" dirty="0" smtClean="0"/>
              <a:t>Western Cape - HWC</a:t>
            </a:r>
          </a:p>
          <a:p>
            <a:pPr marL="0" indent="0">
              <a:buNone/>
            </a:pPr>
            <a:endParaRPr lang="en-ZA" b="1" dirty="0" smtClean="0"/>
          </a:p>
          <a:p>
            <a:r>
              <a:rPr lang="en-ZA" b="1" dirty="0" smtClean="0"/>
              <a:t>Local </a:t>
            </a:r>
            <a:r>
              <a:rPr lang="en-ZA" b="1" dirty="0"/>
              <a:t>Heritage Authority</a:t>
            </a:r>
          </a:p>
          <a:p>
            <a:pPr marL="0" indent="0">
              <a:buNone/>
            </a:pPr>
            <a:r>
              <a:rPr lang="en-ZA" dirty="0" smtClean="0"/>
              <a:t>City </a:t>
            </a:r>
            <a:r>
              <a:rPr lang="en-ZA" dirty="0" smtClean="0"/>
              <a:t>of Cape Town - </a:t>
            </a:r>
            <a:r>
              <a:rPr lang="en-ZA" dirty="0" err="1" smtClean="0"/>
              <a:t>CoCT</a:t>
            </a:r>
            <a:endParaRPr lang="en-ZA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35469" y="3187358"/>
            <a:ext cx="4857011" cy="26948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 smtClean="0"/>
              <a:t>CITY OF CAPE TOWN</a:t>
            </a:r>
          </a:p>
          <a:p>
            <a:pPr marL="0" indent="0" algn="ctr">
              <a:buNone/>
            </a:pPr>
            <a:endParaRPr lang="en-ZA" b="1" dirty="0" smtClean="0"/>
          </a:p>
          <a:p>
            <a:pPr marL="0" indent="0" algn="ctr">
              <a:buNone/>
            </a:pPr>
            <a:r>
              <a:rPr lang="en-ZA" b="1" dirty="0" smtClean="0"/>
              <a:t>Spatial Planning &amp; Environment Directorate </a:t>
            </a:r>
          </a:p>
          <a:p>
            <a:pPr marL="0" indent="0" algn="ctr">
              <a:buNone/>
            </a:pPr>
            <a:endParaRPr lang="en-ZA" b="1" dirty="0" smtClean="0"/>
          </a:p>
          <a:p>
            <a:pPr marL="0" indent="0" algn="ctr">
              <a:buNone/>
            </a:pPr>
            <a:r>
              <a:rPr lang="en-ZA" b="1" dirty="0" smtClean="0"/>
              <a:t>Environmental Management Department </a:t>
            </a:r>
          </a:p>
          <a:p>
            <a:pPr marL="0" indent="0" algn="ctr">
              <a:buNone/>
            </a:pPr>
            <a:endParaRPr lang="en-ZA" b="1" dirty="0" smtClean="0"/>
          </a:p>
          <a:p>
            <a:pPr marL="0" indent="0" algn="ctr">
              <a:buNone/>
            </a:pPr>
            <a:r>
              <a:rPr lang="en-ZA" b="1" dirty="0" smtClean="0"/>
              <a:t>Environment &amp; Heritage Management Branch </a:t>
            </a:r>
          </a:p>
          <a:p>
            <a:pPr marL="0" indent="0" algn="ctr">
              <a:buNone/>
            </a:pPr>
            <a:endParaRPr lang="en-ZA" b="1" dirty="0" smtClean="0"/>
          </a:p>
          <a:p>
            <a:pPr marL="0" indent="0" algn="ctr">
              <a:buNone/>
            </a:pPr>
            <a:r>
              <a:rPr lang="en-ZA" b="1" dirty="0" smtClean="0"/>
              <a:t>Heritage Resources Section - HRS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35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Heritage Protections – NHRA vs HPOZ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2649"/>
            <a:ext cx="4192820" cy="460953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ZA" sz="1500" b="1" dirty="0" smtClean="0"/>
              <a:t>National Heritage Resources Act (NHRA)</a:t>
            </a:r>
          </a:p>
          <a:p>
            <a:r>
              <a:rPr lang="en-ZA" sz="1500" dirty="0" smtClean="0"/>
              <a:t>Section 27: alteration to Provincial Heritage Site (PHS)</a:t>
            </a:r>
          </a:p>
          <a:p>
            <a:r>
              <a:rPr lang="en-ZA" sz="1500" dirty="0" smtClean="0"/>
              <a:t>Section 34: alteration to structure older than 60 years</a:t>
            </a:r>
          </a:p>
          <a:p>
            <a:r>
              <a:rPr lang="en-ZA" sz="1500" dirty="0" smtClean="0"/>
              <a:t>Section 38: </a:t>
            </a:r>
            <a:r>
              <a:rPr lang="en-ZA" sz="1500" dirty="0"/>
              <a:t>development changing character </a:t>
            </a:r>
            <a:r>
              <a:rPr lang="en-ZA" sz="1500" dirty="0" smtClean="0"/>
              <a:t>of site larger than 5000 </a:t>
            </a:r>
            <a:r>
              <a:rPr lang="en-ZA" sz="1500" dirty="0" smtClean="0"/>
              <a:t>m² or more than 3 erven</a:t>
            </a:r>
            <a:endParaRPr lang="en-ZA" sz="1500" dirty="0" smtClean="0"/>
          </a:p>
          <a:p>
            <a:r>
              <a:rPr lang="en-ZA" sz="1500" dirty="0" smtClean="0"/>
              <a:t>Decision maker is Heritage Western Cape</a:t>
            </a:r>
          </a:p>
          <a:p>
            <a:r>
              <a:rPr lang="en-ZA" sz="1500" dirty="0" smtClean="0"/>
              <a:t>Comments required from registered conservation body and </a:t>
            </a:r>
            <a:r>
              <a:rPr lang="en-ZA" sz="1500" dirty="0" err="1" smtClean="0"/>
              <a:t>CoCT</a:t>
            </a:r>
            <a:r>
              <a:rPr lang="en-ZA" sz="1500" dirty="0" smtClean="0"/>
              <a:t> E&amp;HM</a:t>
            </a:r>
          </a:p>
          <a:p>
            <a:r>
              <a:rPr lang="en-ZA" sz="1500" dirty="0" smtClean="0"/>
              <a:t>Permits valid for 3 years</a:t>
            </a:r>
          </a:p>
          <a:p>
            <a:r>
              <a:rPr lang="en-ZA" sz="1500" dirty="0" smtClean="0"/>
              <a:t>Work must be done in strict accordance with HWC stamped plans</a:t>
            </a:r>
          </a:p>
          <a:p>
            <a:pPr marL="0" indent="0">
              <a:buNone/>
            </a:pPr>
            <a:endParaRPr lang="en-ZA" sz="15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03420" y="1272649"/>
            <a:ext cx="4131860" cy="367382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500" b="1" dirty="0" smtClean="0"/>
              <a:t>City’s Municipal </a:t>
            </a:r>
            <a:r>
              <a:rPr lang="en-ZA" sz="1500" b="1" dirty="0"/>
              <a:t>Planning Bylaw (MPBL)</a:t>
            </a:r>
          </a:p>
          <a:p>
            <a:r>
              <a:rPr lang="en-ZA" sz="1500" dirty="0"/>
              <a:t>Section 162: </a:t>
            </a:r>
            <a:r>
              <a:rPr lang="en-ZA" sz="1500" dirty="0" smtClean="0"/>
              <a:t>HPOZ</a:t>
            </a:r>
          </a:p>
          <a:p>
            <a:r>
              <a:rPr lang="en-ZA" sz="1500" dirty="0" smtClean="0"/>
              <a:t>Decision </a:t>
            </a:r>
            <a:r>
              <a:rPr lang="en-ZA" sz="1500" dirty="0"/>
              <a:t>maker is City – either delegated authority, District Manager or Municipal Planning Tribunal (MPT)</a:t>
            </a:r>
          </a:p>
          <a:p>
            <a:r>
              <a:rPr lang="en-ZA" sz="1500" dirty="0"/>
              <a:t>Comments from all surrounding neighbours, local civic association &amp; ward councillor</a:t>
            </a:r>
          </a:p>
          <a:p>
            <a:r>
              <a:rPr lang="en-ZA" sz="1500" dirty="0"/>
              <a:t>Land use authorisation valid for </a:t>
            </a:r>
            <a:r>
              <a:rPr lang="en-ZA" sz="1500" dirty="0" smtClean="0"/>
              <a:t>2 or 5 </a:t>
            </a:r>
            <a:r>
              <a:rPr lang="en-ZA" sz="1500" dirty="0"/>
              <a:t>years</a:t>
            </a:r>
          </a:p>
          <a:p>
            <a:r>
              <a:rPr lang="en-ZA" sz="1500" dirty="0"/>
              <a:t>Work must be done in strict accordance with LUMS approved plans</a:t>
            </a:r>
          </a:p>
        </p:txBody>
      </p:sp>
    </p:spTree>
    <p:extLst>
      <p:ext uri="{BB962C8B-B14F-4D97-AF65-F5344CB8AC3E}">
        <p14:creationId xmlns:p14="http://schemas.microsoft.com/office/powerpoint/2010/main" val="2992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2446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Extent of HPOZ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5" b="10921"/>
          <a:stretch/>
        </p:blipFill>
        <p:spPr>
          <a:xfrm>
            <a:off x="650965" y="2112843"/>
            <a:ext cx="7842069" cy="4287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3066" b="7415"/>
          <a:stretch/>
        </p:blipFill>
        <p:spPr>
          <a:xfrm>
            <a:off x="457200" y="1220058"/>
            <a:ext cx="8121140" cy="22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HPOZ </a:t>
            </a:r>
            <a:r>
              <a:rPr lang="en-ZA" u="sng" dirty="0"/>
              <a:t>triggers</a:t>
            </a:r>
            <a:r>
              <a:rPr lang="en-ZA" dirty="0"/>
              <a:t> and </a:t>
            </a:r>
            <a:r>
              <a:rPr lang="en-ZA" dirty="0" smtClean="0"/>
              <a:t>exemptions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07" y="1122241"/>
            <a:ext cx="5651186" cy="5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HPOZ triggers and </a:t>
            </a:r>
            <a:r>
              <a:rPr lang="en-ZA" u="sng" dirty="0" smtClean="0"/>
              <a:t>exemptions</a:t>
            </a:r>
            <a:endParaRPr lang="en-ZA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0" y="1088457"/>
            <a:ext cx="8043040" cy="5495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4000" y="5103222"/>
            <a:ext cx="4502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*These exemptions do not apply to HWC &amp; BDM approvals</a:t>
            </a:r>
            <a:endParaRPr lang="en-ZA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City’s Heritage Inventory</a:t>
            </a:r>
          </a:p>
          <a:p>
            <a:r>
              <a:rPr lang="en-ZA" dirty="0" smtClean="0"/>
              <a:t>Heritage Advice Booklets and Pamphlets</a:t>
            </a:r>
            <a:endParaRPr lang="en-ZA" dirty="0" smtClean="0"/>
          </a:p>
          <a:p>
            <a:r>
              <a:rPr lang="en-ZA" dirty="0" smtClean="0"/>
              <a:t>Guidelines for work in </a:t>
            </a:r>
            <a:r>
              <a:rPr lang="en-ZA" dirty="0" err="1" smtClean="0"/>
              <a:t>Kalk</a:t>
            </a:r>
            <a:r>
              <a:rPr lang="en-ZA" dirty="0" smtClean="0"/>
              <a:t> Bay and St James Heritage Area</a:t>
            </a:r>
          </a:p>
          <a:p>
            <a:r>
              <a:rPr lang="en-ZA" dirty="0" smtClean="0"/>
              <a:t>Advice from local conservation body</a:t>
            </a:r>
          </a:p>
          <a:p>
            <a:r>
              <a:rPr lang="en-ZA" dirty="0" smtClean="0"/>
              <a:t>Advice from City E&amp;HM Branch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7929" r="4861" b="18753"/>
          <a:stretch/>
        </p:blipFill>
        <p:spPr>
          <a:xfrm>
            <a:off x="-10160" y="3410222"/>
            <a:ext cx="9154160" cy="34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154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Available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5929"/>
            <a:ext cx="8229600" cy="459588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City’s </a:t>
            </a:r>
            <a:r>
              <a:rPr lang="en-ZA" dirty="0"/>
              <a:t>Heritage Inventory </a:t>
            </a:r>
            <a:r>
              <a:rPr lang="en-ZA" dirty="0" smtClean="0"/>
              <a:t> </a:t>
            </a:r>
            <a:r>
              <a:rPr lang="en-ZA" dirty="0" smtClean="0">
                <a:hlinkClick r:id="rId2"/>
              </a:rPr>
              <a:t>https</a:t>
            </a:r>
            <a:r>
              <a:rPr lang="en-ZA" dirty="0">
                <a:hlinkClick r:id="rId2"/>
              </a:rPr>
              <a:t>://citymaps.capetown.gov.za/EGISViewer</a:t>
            </a:r>
            <a:r>
              <a:rPr lang="en-ZA" dirty="0" smtClean="0">
                <a:hlinkClick r:id="rId2"/>
              </a:rPr>
              <a:t>/</a:t>
            </a:r>
            <a:r>
              <a:rPr lang="en-ZA" dirty="0" smtClean="0"/>
              <a:t> 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6" y="1710282"/>
            <a:ext cx="8188724" cy="3837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5547361"/>
            <a:ext cx="1885865" cy="6136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469380" y="1825643"/>
            <a:ext cx="990600" cy="2895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43940" y="3086100"/>
            <a:ext cx="632460" cy="8610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11254" b="-1"/>
          <a:stretch/>
        </p:blipFill>
        <p:spPr>
          <a:xfrm>
            <a:off x="6732270" y="2128520"/>
            <a:ext cx="186883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City of Cape Town PPT">
  <a:themeElements>
    <a:clrScheme name="Custom 2">
      <a:dk1>
        <a:sysClr val="windowText" lastClr="000000"/>
      </a:dk1>
      <a:lt1>
        <a:sysClr val="window" lastClr="FFFFFF"/>
      </a:lt1>
      <a:dk2>
        <a:srgbClr val="BACF00"/>
      </a:dk2>
      <a:lt2>
        <a:srgbClr val="0098C5"/>
      </a:lt2>
      <a:accent1>
        <a:srgbClr val="C8006F"/>
      </a:accent1>
      <a:accent2>
        <a:srgbClr val="005870"/>
      </a:accent2>
      <a:accent3>
        <a:srgbClr val="446414"/>
      </a:accent3>
      <a:accent4>
        <a:srgbClr val="9D2235"/>
      </a:accent4>
      <a:accent5>
        <a:srgbClr val="47292E"/>
      </a:accent5>
      <a:accent6>
        <a:srgbClr val="98871F"/>
      </a:accent6>
      <a:hlink>
        <a:srgbClr val="C9571E"/>
      </a:hlink>
      <a:folHlink>
        <a:srgbClr val="6335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_x0020_Number xmlns="f684401f-4ea0-4f13-8650-20e65e3a7281" xsi:nil="true"/>
    <Header xmlns="7cef6846-ca2f-4b9c-a35b-1dab1369e5b6" xsi:nil="true"/>
    <Publish_x0020_to_x0020_CityForms_x003f_ xmlns="2101e9c6-fa54-4c8c-9943-710c456d4c49">Yes</Publish_x0020_to_x0020_CityForms_x003f_>
    <Category xmlns="f684401f-4ea0-4f13-8650-20e65e3a7281">General</Category>
    <Department xmlns="f684401f-4ea0-4f13-8650-20e65e3a7281">Communication</Department>
    <Owner xmlns="f684401f-4ea0-4f13-8650-20e65e3a72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9621F8599A194B97913603FDFE6B7B" ma:contentTypeVersion="8" ma:contentTypeDescription="Create a new document." ma:contentTypeScope="" ma:versionID="64b44e147270864dbae06fe19d3e8d8d">
  <xsd:schema xmlns:xsd="http://www.w3.org/2001/XMLSchema" xmlns:xs="http://www.w3.org/2001/XMLSchema" xmlns:p="http://schemas.microsoft.com/office/2006/metadata/properties" xmlns:ns2="7cef6846-ca2f-4b9c-a35b-1dab1369e5b6" xmlns:ns3="f684401f-4ea0-4f13-8650-20e65e3a7281" xmlns:ns4="2101e9c6-fa54-4c8c-9943-710c456d4c49" targetNamespace="http://schemas.microsoft.com/office/2006/metadata/properties" ma:root="true" ma:fieldsID="06e4411819d28e02f098a033184db8b9" ns2:_="" ns3:_="" ns4:_="">
    <xsd:import namespace="7cef6846-ca2f-4b9c-a35b-1dab1369e5b6"/>
    <xsd:import namespace="f684401f-4ea0-4f13-8650-20e65e3a7281"/>
    <xsd:import namespace="2101e9c6-fa54-4c8c-9943-710c456d4c49"/>
    <xsd:element name="properties">
      <xsd:complexType>
        <xsd:sequence>
          <xsd:element name="documentManagement">
            <xsd:complexType>
              <xsd:all>
                <xsd:element ref="ns2:Header" minOccurs="0"/>
                <xsd:element ref="ns3:Category"/>
                <xsd:element ref="ns3:Owner" minOccurs="0"/>
                <xsd:element ref="ns3:Contact_x0020_Number" minOccurs="0"/>
                <xsd:element ref="ns3:Department" minOccurs="0"/>
                <xsd:element ref="ns4:Publish_x0020_to_x0020_CityForms_x003f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6846-ca2f-4b9c-a35b-1dab1369e5b6" elementFormDefault="qualified">
    <xsd:import namespace="http://schemas.microsoft.com/office/2006/documentManagement/types"/>
    <xsd:import namespace="http://schemas.microsoft.com/office/infopath/2007/PartnerControls"/>
    <xsd:element name="Header" ma:index="8" nillable="true" ma:displayName="Header" ma:internalName="Header" ma:readOnly="false">
      <xsd:simpleType>
        <xsd:restriction base="dms:Text">
          <xsd:maxLength value="1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4401f-4ea0-4f13-8650-20e65e3a7281" elementFormDefault="qualified">
    <xsd:import namespace="http://schemas.microsoft.com/office/2006/documentManagement/types"/>
    <xsd:import namespace="http://schemas.microsoft.com/office/infopath/2007/PartnerControls"/>
    <xsd:element name="Category" ma:index="9" ma:displayName="Category" ma:description="The category the document belongs to (Finance, IS&amp;T etc.)" ma:internalName="Category">
      <xsd:simpleType>
        <xsd:restriction base="dms:Text">
          <xsd:maxLength value="255"/>
        </xsd:restriction>
      </xsd:simpleType>
    </xsd:element>
    <xsd:element name="Owner" ma:index="10" nillable="true" ma:displayName="Owner" ma:description="The individual who has responsibility for this document" ma:internalName="Owner">
      <xsd:simpleType>
        <xsd:restriction base="dms:Text">
          <xsd:maxLength value="255"/>
        </xsd:restriction>
      </xsd:simpleType>
    </xsd:element>
    <xsd:element name="Contact_x0020_Number" ma:index="11" nillable="true" ma:displayName="Contact Number_old" ma:description="Contact number for document owner" ma:internalName="Contact_x0020_Number">
      <xsd:simpleType>
        <xsd:restriction base="dms:Text">
          <xsd:maxLength value="255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1e9c6-fa54-4c8c-9943-710c456d4c49" elementFormDefault="qualified">
    <xsd:import namespace="http://schemas.microsoft.com/office/2006/documentManagement/types"/>
    <xsd:import namespace="http://schemas.microsoft.com/office/infopath/2007/PartnerControls"/>
    <xsd:element name="Publish_x0020_to_x0020_CityForms_x003f_" ma:index="13" ma:displayName="Publish to CityForms?" ma:default="Yes" ma:format="RadioButtons" ma:internalName="Publish_x0020_to_x0020_CityForms_x003f_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88910-3174-48D9-B6F7-CF2AA9D03FF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cef6846-ca2f-4b9c-a35b-1dab1369e5b6"/>
    <ds:schemaRef ds:uri="http://purl.org/dc/elements/1.1/"/>
    <ds:schemaRef ds:uri="f684401f-4ea0-4f13-8650-20e65e3a7281"/>
    <ds:schemaRef ds:uri="http://schemas.openxmlformats.org/package/2006/metadata/core-properties"/>
    <ds:schemaRef ds:uri="2101e9c6-fa54-4c8c-9943-710c456d4c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FB4A25-EE26-447F-BF40-E01C386A6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f6846-ca2f-4b9c-a35b-1dab1369e5b6"/>
    <ds:schemaRef ds:uri="f684401f-4ea0-4f13-8650-20e65e3a7281"/>
    <ds:schemaRef ds:uri="2101e9c6-fa54-4c8c-9943-710c456d4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8FA98D-0BF1-4A52-9B52-21D3A4B23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537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City of Cape Town PPT</vt:lpstr>
      <vt:lpstr>MUIZENBERG/ ST JAMES/ KALK BAY HERITAGE PROTECTION OVERLAY ZONE (HPOZ) Roles and Responsibilities</vt:lpstr>
      <vt:lpstr>Contents</vt:lpstr>
      <vt:lpstr>Introduction</vt:lpstr>
      <vt:lpstr>Heritage Protections – NHRA vs HPOZ</vt:lpstr>
      <vt:lpstr>Extent of HPOZ</vt:lpstr>
      <vt:lpstr>HPOZ triggers and exemptions</vt:lpstr>
      <vt:lpstr>HPOZ triggers and exemptions</vt:lpstr>
      <vt:lpstr>Available Resources</vt:lpstr>
      <vt:lpstr>Available Resources</vt:lpstr>
      <vt:lpstr>Available Resources</vt:lpstr>
      <vt:lpstr>Available Resources</vt:lpstr>
      <vt:lpstr>Available Resources</vt:lpstr>
      <vt:lpstr>Available Resources</vt:lpstr>
      <vt:lpstr>Roles and Responsibilities</vt:lpstr>
      <vt:lpstr>Heritage application process</vt:lpstr>
      <vt:lpstr>PowerPoint Presentation</vt:lpstr>
    </vt:vector>
  </TitlesOfParts>
  <Company>City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- CCT Standard</dc:title>
  <dc:creator>Carol Avenant</dc:creator>
  <cp:lastModifiedBy>Philip Smith</cp:lastModifiedBy>
  <cp:revision>36</cp:revision>
  <cp:lastPrinted>2014-04-22T07:42:32Z</cp:lastPrinted>
  <dcterms:created xsi:type="dcterms:W3CDTF">2014-08-19T13:22:20Z</dcterms:created>
  <dcterms:modified xsi:type="dcterms:W3CDTF">2023-07-14T12:40:25Z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0x010100B59621F8599A194B97913603FDFE6B7B</vt:lpwstr>
  </property>
</Properties>
</file>